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26"/>
  </p:notesMasterIdLst>
  <p:handoutMasterIdLst>
    <p:handoutMasterId r:id="rId27"/>
  </p:handoutMasterIdLst>
  <p:sldIdLst>
    <p:sldId id="256" r:id="rId2"/>
    <p:sldId id="321" r:id="rId3"/>
    <p:sldId id="322" r:id="rId4"/>
    <p:sldId id="323" r:id="rId5"/>
    <p:sldId id="340" r:id="rId6"/>
    <p:sldId id="341" r:id="rId7"/>
    <p:sldId id="342" r:id="rId8"/>
    <p:sldId id="335" r:id="rId9"/>
    <p:sldId id="343" r:id="rId10"/>
    <p:sldId id="344" r:id="rId11"/>
    <p:sldId id="345" r:id="rId12"/>
    <p:sldId id="330" r:id="rId13"/>
    <p:sldId id="346" r:id="rId14"/>
    <p:sldId id="347" r:id="rId15"/>
    <p:sldId id="337" r:id="rId16"/>
    <p:sldId id="348" r:id="rId17"/>
    <p:sldId id="349" r:id="rId18"/>
    <p:sldId id="350" r:id="rId19"/>
    <p:sldId id="351" r:id="rId20"/>
    <p:sldId id="353" r:id="rId21"/>
    <p:sldId id="352" r:id="rId22"/>
    <p:sldId id="331" r:id="rId23"/>
    <p:sldId id="354" r:id="rId24"/>
    <p:sldId id="355" r:id="rId2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FF0000"/>
    <a:srgbClr val="009900"/>
    <a:srgbClr val="FF66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DEBF51-7A32-4A69-85B3-100830BE1005}" v="27" dt="2021-01-12T04:58:29.9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>
        <p:scale>
          <a:sx n="167" d="100"/>
          <a:sy n="167" d="100"/>
        </p:scale>
        <p:origin x="-5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3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048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2048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2FB1DC4-076A-4F9C-8341-8091C0148AF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198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jpeg>
</file>

<file path=ppt/media/image4.jpeg>
</file>

<file path=ppt/media/image5.jpeg>
</file>

<file path=ppt/media/image6.gi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B6261CC-043C-433D-944D-4407B73B9F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170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FFF02696-6FB3-492C-A128-11E02F4A3317}" type="slidenum">
              <a:rPr lang="en-US"/>
              <a:pPr eaLnBrk="1" hangingPunct="1"/>
              <a:t>1</a:t>
            </a:fld>
            <a:endParaRPr 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576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576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50FBB0-8475-4270-9977-774ABB35EA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090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8A55DB-A5D6-4FB9-96B4-009F7A0C43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4713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CCE5AC-AC17-4439-8F50-38FEF8843FB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6775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9ADD6F-636C-42A6-A35C-819C58CCF6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60542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392DE-1AA0-4BAB-A3FC-774DA2A255F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7503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B931D66-3B1F-479F-806C-452CCA5C9EE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6694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99D6EF2-F9F7-4F1E-92D2-7131F7420C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6917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44E292-5A49-4202-9CF4-0294E1231E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4831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AD5EF8-E74F-4842-B92F-4829CB4CE1D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8586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4F818-A669-4E10-88EF-B7C803402DD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5705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71137F-E142-43C9-9068-2BF590F440A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6338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613DDC0-C84B-4A1F-AE4A-F33B7A9BBE4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3282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803058C-36B2-4E77-AAD9-18741A37B0E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540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5AA31A-D2E0-4AE3-9EC2-08370BA68A9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3482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566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aramond" pitchFamily="18" charset="0"/>
              </a:defRPr>
            </a:lvl1pPr>
          </a:lstStyle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1566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</a:defRPr>
            </a:lvl1pPr>
          </a:lstStyle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1566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aramond" pitchFamily="18" charset="0"/>
              </a:defRPr>
            </a:lvl1pPr>
          </a:lstStyle>
          <a:p>
            <a:fld id="{1676DB3B-4542-4D69-8675-2B64DF85E01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56679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56680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600">
          <a:solidFill>
            <a:schemeClr val="tx1"/>
          </a:solidFill>
          <a:latin typeface="+mn-lt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200">
          <a:solidFill>
            <a:schemeClr val="tx1"/>
          </a:solidFill>
          <a:latin typeface="+mn-lt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 sz="2000">
          <a:solidFill>
            <a:schemeClr val="tx1"/>
          </a:solidFill>
          <a:latin typeface="+mn-lt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hyperlink" Target="http://www.michaels-electronics-lessons.com/index.html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>
                <a:latin typeface="Garamond" pitchFamily="18" charset="0"/>
              </a:rPr>
              <a:t>Circuit 1</a:t>
            </a:r>
            <a:endParaRPr lang="en-US" altLang="en-US" dirty="0">
              <a:latin typeface="Garamond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127" y="6248400"/>
            <a:ext cx="3117273" cy="457200"/>
          </a:xfrm>
        </p:spPr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0E80CECF-6BA5-4A43-9A5F-80D2735D3F3E}" type="slidenum">
              <a:rPr lang="en-US" altLang="en-US">
                <a:latin typeface="Garamond" pitchFamily="18" charset="0"/>
              </a:rPr>
              <a:pPr eaLnBrk="1" hangingPunct="1"/>
              <a:t>1</a:t>
            </a:fld>
            <a:endParaRPr lang="en-US" altLang="en-US">
              <a:latin typeface="Garamond" pitchFamily="18" charset="0"/>
            </a:endParaRPr>
          </a:p>
        </p:txBody>
      </p:sp>
      <p:sp>
        <p:nvSpPr>
          <p:cNvPr id="5125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/>
              <a:t>MA2012 Introduction to Mechatronics Systems Design (Circuit 1)</a:t>
            </a:r>
          </a:p>
        </p:txBody>
      </p:sp>
      <p:sp>
        <p:nvSpPr>
          <p:cNvPr id="5126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990725"/>
            <a:ext cx="8229600" cy="4043363"/>
          </a:xfrm>
        </p:spPr>
        <p:txBody>
          <a:bodyPr/>
          <a:lstStyle/>
          <a:p>
            <a:pPr eaLnBrk="1" hangingPunct="1"/>
            <a:r>
              <a:rPr lang="en-US" sz="2600" dirty="0"/>
              <a:t>A/P Ang Wei Tech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sz="2200" dirty="0"/>
              <a:t>Email: wtang@ntu.edu.sg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sz="2200" dirty="0"/>
              <a:t>Tel: 6790 4911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sz="2200" dirty="0"/>
              <a:t>Office: N3.2-01-04</a:t>
            </a:r>
          </a:p>
          <a:p>
            <a:pPr marL="0" indent="0" eaLnBrk="1" hangingPunct="1">
              <a:buNone/>
            </a:pPr>
            <a:r>
              <a:rPr lang="en-US" sz="2600" dirty="0"/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UNO MCU</a:t>
            </a:r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6" name="Picture 2" descr="https://www.arduino.cc/en/uploads/Main/ArduinoUno_R3_Front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4" t="7782" r="10902" b="6341"/>
          <a:stretch/>
        </p:blipFill>
        <p:spPr bwMode="auto">
          <a:xfrm>
            <a:off x="1441010" y="1545021"/>
            <a:ext cx="5716534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3168869" y="1572056"/>
            <a:ext cx="3767959" cy="35133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8" name="Straight Connector 7"/>
          <p:cNvCxnSpPr/>
          <p:nvPr/>
        </p:nvCxnSpPr>
        <p:spPr>
          <a:xfrm>
            <a:off x="6936828" y="1718472"/>
            <a:ext cx="39413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330966" y="1560816"/>
            <a:ext cx="1418896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Digital I/O</a:t>
            </a:r>
            <a:endParaRPr lang="en-SG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960475" y="5371550"/>
            <a:ext cx="39413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425559" y="5181632"/>
            <a:ext cx="1418896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ADC </a:t>
            </a:r>
            <a:endParaRPr lang="en-SG" dirty="0"/>
          </a:p>
        </p:txBody>
      </p:sp>
      <p:sp>
        <p:nvSpPr>
          <p:cNvPr id="15" name="Rounded Rectangle 14"/>
          <p:cNvSpPr/>
          <p:nvPr/>
        </p:nvSpPr>
        <p:spPr>
          <a:xfrm>
            <a:off x="5541579" y="5244692"/>
            <a:ext cx="1395249" cy="22218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4560175" y="5466876"/>
            <a:ext cx="0" cy="31980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3941379" y="5244692"/>
            <a:ext cx="1395249" cy="22218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TextBox 17"/>
          <p:cNvSpPr txBox="1"/>
          <p:nvPr/>
        </p:nvSpPr>
        <p:spPr>
          <a:xfrm>
            <a:off x="4122683" y="5728141"/>
            <a:ext cx="2837792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Power &amp; Auxiliary pins</a:t>
            </a:r>
            <a:endParaRPr lang="en-SG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303281" y="4925970"/>
            <a:ext cx="39413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31215" y="4603468"/>
            <a:ext cx="1040534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 DC Input</a:t>
            </a:r>
            <a:endParaRPr lang="en-SG" dirty="0"/>
          </a:p>
        </p:txBody>
      </p:sp>
      <p:sp>
        <p:nvSpPr>
          <p:cNvPr id="21" name="Rounded Rectangle 20"/>
          <p:cNvSpPr/>
          <p:nvPr/>
        </p:nvSpPr>
        <p:spPr>
          <a:xfrm>
            <a:off x="1742089" y="4555440"/>
            <a:ext cx="1216572" cy="76881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Rounded Rectangle 21"/>
          <p:cNvSpPr/>
          <p:nvPr/>
        </p:nvSpPr>
        <p:spPr>
          <a:xfrm>
            <a:off x="1441009" y="2198557"/>
            <a:ext cx="1291557" cy="98057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TextBox 22"/>
          <p:cNvSpPr txBox="1"/>
          <p:nvPr/>
        </p:nvSpPr>
        <p:spPr>
          <a:xfrm>
            <a:off x="202004" y="2319514"/>
            <a:ext cx="936824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USB Input </a:t>
            </a:r>
            <a:endParaRPr lang="en-SG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1046871" y="2558454"/>
            <a:ext cx="39413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705915" y="1923391"/>
            <a:ext cx="39413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2134913" y="1707839"/>
            <a:ext cx="608286" cy="41365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TextBox 26"/>
          <p:cNvSpPr txBox="1"/>
          <p:nvPr/>
        </p:nvSpPr>
        <p:spPr>
          <a:xfrm>
            <a:off x="141323" y="1684001"/>
            <a:ext cx="1607241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Reset button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453518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Arduino IDE </a:t>
            </a:r>
            <a:br>
              <a:rPr lang="en-US" sz="4400" dirty="0"/>
            </a:br>
            <a:r>
              <a:rPr lang="en-US" sz="4000" dirty="0"/>
              <a:t>(Integrated Development Environment) </a:t>
            </a:r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11</a:t>
            </a:fld>
            <a:endParaRPr lang="en-US" alt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052" y="1637020"/>
            <a:ext cx="5176173" cy="4490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0818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Programmes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Blink_LED.ino</a:t>
            </a:r>
            <a:endParaRPr lang="en-US" dirty="0"/>
          </a:p>
          <a:p>
            <a:pPr lvl="1"/>
            <a:r>
              <a:rPr lang="en-US" dirty="0"/>
              <a:t>To turn on and off on board LED repeatedly</a:t>
            </a:r>
          </a:p>
          <a:p>
            <a:r>
              <a:rPr lang="en-US" dirty="0" err="1"/>
              <a:t>Fade_LED.ino</a:t>
            </a:r>
            <a:endParaRPr lang="en-US" dirty="0"/>
          </a:p>
          <a:p>
            <a:pPr lvl="1"/>
            <a:r>
              <a:rPr lang="en-US" dirty="0"/>
              <a:t>To gradually dim and lit up LED repeatedly</a:t>
            </a:r>
          </a:p>
          <a:p>
            <a:r>
              <a:rPr lang="en-US" dirty="0" err="1"/>
              <a:t>Button.ino</a:t>
            </a:r>
            <a:endParaRPr lang="en-US" dirty="0"/>
          </a:p>
          <a:p>
            <a:pPr lvl="1"/>
            <a:r>
              <a:rPr lang="en-US" dirty="0"/>
              <a:t>To turn on on-board LED when Pushbutton is depressed</a:t>
            </a:r>
          </a:p>
          <a:p>
            <a:r>
              <a:rPr lang="en-US" dirty="0" err="1"/>
              <a:t>toneMelody_Piezo_Buzzer.ino</a:t>
            </a:r>
            <a:endParaRPr lang="en-US" dirty="0"/>
          </a:p>
          <a:p>
            <a:pPr lvl="1"/>
            <a:r>
              <a:rPr lang="en-US" dirty="0"/>
              <a:t>To sound off piezo buzzer to play a melody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6920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agram, schematic&#10;&#10;Description automatically generated">
            <a:extLst>
              <a:ext uri="{FF2B5EF4-FFF2-40B4-BE49-F238E27FC236}">
                <a16:creationId xmlns:a16="http://schemas.microsoft.com/office/drawing/2014/main" id="{8A5B26FA-E1A7-4014-9E35-2E5DA624D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078" y="777471"/>
            <a:ext cx="7205443" cy="53030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2C7164-C5A4-431B-9AB8-152B8BB70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1B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D70E-EFE3-4129-8B71-2A9DE4CFE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76D125-165B-42FD-845E-C1148AB6B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32F50E-20A4-44AB-8429-9C37AEE36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7624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Completed Circuit 1B</a:t>
            </a:r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7" name="Picture 6" descr="A picture containing athletic game, sport&#10;&#10;Description automatically generated">
            <a:extLst>
              <a:ext uri="{FF2B5EF4-FFF2-40B4-BE49-F238E27FC236}">
                <a16:creationId xmlns:a16="http://schemas.microsoft.com/office/drawing/2014/main" id="{282DDA8C-453E-4B86-91C9-CBDDD8D623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68" r="18106"/>
          <a:stretch/>
        </p:blipFill>
        <p:spPr>
          <a:xfrm rot="5400000">
            <a:off x="2105964" y="158141"/>
            <a:ext cx="509563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150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  <a:endParaRPr lang="en-SG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Digital sensors</a:t>
            </a:r>
          </a:p>
          <a:p>
            <a:pPr lvl="1"/>
            <a:r>
              <a:rPr lang="en-US" sz="2400" dirty="0"/>
              <a:t>Slotted </a:t>
            </a:r>
            <a:r>
              <a:rPr lang="en-US" sz="2400" dirty="0" err="1"/>
              <a:t>Opto</a:t>
            </a:r>
            <a:r>
              <a:rPr lang="en-US" sz="2400" dirty="0"/>
              <a:t> Switch</a:t>
            </a:r>
          </a:p>
          <a:p>
            <a:pPr lvl="1"/>
            <a:r>
              <a:rPr lang="en-US" sz="2400" dirty="0"/>
              <a:t>Distance Sensor (Digital)  [Proximity Sensor]</a:t>
            </a:r>
          </a:p>
          <a:p>
            <a:pPr lvl="1"/>
            <a:r>
              <a:rPr lang="en-US" sz="2400" dirty="0"/>
              <a:t>Ultrasonic Sensor</a:t>
            </a:r>
          </a:p>
          <a:p>
            <a:r>
              <a:rPr lang="en-US" sz="2800" dirty="0"/>
              <a:t>Analog sensors</a:t>
            </a:r>
          </a:p>
          <a:p>
            <a:pPr lvl="1"/>
            <a:r>
              <a:rPr lang="en-US" sz="2400" dirty="0"/>
              <a:t>Potentiometer</a:t>
            </a:r>
          </a:p>
          <a:p>
            <a:pPr lvl="1"/>
            <a:r>
              <a:rPr lang="en-US" sz="2400" dirty="0"/>
              <a:t>Distance Sensor (Analog)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2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MA2012 </a:t>
            </a:r>
            <a:r>
              <a:rPr lang="en-SG" altLang="en-US" dirty="0"/>
              <a:t>Introduction to Mechatronics Systems Design</a:t>
            </a:r>
            <a:endParaRPr lang="en-US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8397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Slotted </a:t>
            </a:r>
            <a:r>
              <a:rPr lang="en-US" dirty="0" err="1"/>
              <a:t>Opto</a:t>
            </a:r>
            <a:r>
              <a:rPr lang="en-US" dirty="0"/>
              <a:t> Switch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datasheet</a:t>
            </a:r>
          </a:p>
          <a:p>
            <a:r>
              <a:rPr lang="en-US" dirty="0"/>
              <a:t>Note the following:</a:t>
            </a:r>
          </a:p>
          <a:p>
            <a:pPr lvl="1"/>
            <a:r>
              <a:rPr lang="en-US" dirty="0"/>
              <a:t>Output = Active HIGH or LOW,  would be dependent of the interfacing circuit with the MCU</a:t>
            </a:r>
          </a:p>
          <a:p>
            <a:r>
              <a:rPr lang="en-US" dirty="0"/>
              <a:t>See </a:t>
            </a:r>
            <a:r>
              <a:rPr lang="en-US" dirty="0" err="1"/>
              <a:t>Digital_input.ino</a:t>
            </a:r>
            <a:r>
              <a:rPr lang="en-US" dirty="0"/>
              <a:t> and make the appropriate changes to read from this sensor.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2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356" y="1383030"/>
            <a:ext cx="1091524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688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600" dirty="0">
                <a:latin typeface="+mj-lt"/>
                <a:ea typeface="+mj-ea"/>
                <a:cs typeface="+mj-cs"/>
              </a:rPr>
              <a:t>Distance Sensor (Digital)  [Proximity Sensor]</a:t>
            </a:r>
            <a:endParaRPr lang="en-SG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890" y="1600200"/>
            <a:ext cx="3211830" cy="4530725"/>
          </a:xfrm>
        </p:spPr>
        <p:txBody>
          <a:bodyPr/>
          <a:lstStyle/>
          <a:p>
            <a:r>
              <a:rPr lang="en-US" sz="2200" dirty="0"/>
              <a:t>See datasheet (10 cm version)</a:t>
            </a:r>
          </a:p>
          <a:p>
            <a:r>
              <a:rPr lang="en-US" sz="2200" dirty="0"/>
              <a:t>Usually used as a proximity sensor</a:t>
            </a:r>
            <a:r>
              <a:rPr lang="en-SG" sz="2200" dirty="0"/>
              <a:t> to detect presence of an object 10-20 cm away</a:t>
            </a:r>
          </a:p>
          <a:p>
            <a:r>
              <a:rPr lang="en-US" sz="2200" dirty="0"/>
              <a:t>Use </a:t>
            </a:r>
            <a:r>
              <a:rPr lang="en-US" sz="2200" dirty="0" err="1"/>
              <a:t>Digital_input.ino</a:t>
            </a:r>
            <a:endParaRPr lang="en-US" sz="2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2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17</a:t>
            </a:fld>
            <a:endParaRPr lang="en-US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5110" y="1029653"/>
            <a:ext cx="2423160" cy="181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6B438D-F6AB-4FD2-B007-86EB69448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4497" y="2848262"/>
            <a:ext cx="5363773" cy="313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74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7D5A8-F676-4C78-9381-BD287DB77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Ultrasonic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B7D-5AFD-4660-A396-F999E92E4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567084" cy="4530725"/>
          </a:xfrm>
        </p:spPr>
        <p:txBody>
          <a:bodyPr/>
          <a:lstStyle/>
          <a:p>
            <a:r>
              <a:rPr lang="en-US" sz="2400" dirty="0"/>
              <a:t>See datasheet</a:t>
            </a:r>
          </a:p>
          <a:p>
            <a:r>
              <a:rPr lang="en-US" sz="2400" dirty="0"/>
              <a:t>Distance = Time of flight x 340 m/s / 2</a:t>
            </a:r>
          </a:p>
          <a:p>
            <a:r>
              <a:rPr lang="en-US" sz="2400" dirty="0"/>
              <a:t>See Ultrasound_HC-SR04.ino</a:t>
            </a: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DB9A6-CD64-48F3-9C82-6AE14D273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C3F51-9948-48AC-B14F-CC0FAD628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5E740-F59F-44C3-88C8-0881F22D1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FB23B9-E391-46FF-A438-0F4AD2D12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475" y="3495335"/>
            <a:ext cx="5983641" cy="25181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D38D253-A1C7-46DB-9994-2478920F9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405" y="886767"/>
            <a:ext cx="3149395" cy="206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35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://s.eeweb.com/resized/images/remote/http_s.eeweb.com/quizzes/2011/4/27/potentiometer-construction-1317165052_500_344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7" r="22976"/>
          <a:stretch/>
        </p:blipFill>
        <p:spPr bwMode="auto">
          <a:xfrm>
            <a:off x="5889865" y="1615666"/>
            <a:ext cx="2980708" cy="3276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Potentiometer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432665" cy="4530725"/>
          </a:xfrm>
        </p:spPr>
        <p:txBody>
          <a:bodyPr/>
          <a:lstStyle/>
          <a:p>
            <a:r>
              <a:rPr lang="en-US" sz="2400" dirty="0"/>
              <a:t>See circuit labels marked on Pot</a:t>
            </a:r>
          </a:p>
          <a:p>
            <a:r>
              <a:rPr lang="en-US" sz="2400" dirty="0"/>
              <a:t>Voltage is converted to its digital equivalent form via the MCU on-board ADC (10 bit)</a:t>
            </a:r>
          </a:p>
          <a:p>
            <a:r>
              <a:rPr lang="en-US" sz="2400" dirty="0"/>
              <a:t>See </a:t>
            </a:r>
            <a:r>
              <a:rPr lang="en-US" sz="2400" dirty="0" err="1"/>
              <a:t>analog_input.ino</a:t>
            </a:r>
            <a:endParaRPr lang="en-US" sz="2400" dirty="0"/>
          </a:p>
          <a:p>
            <a:r>
              <a:rPr lang="en-US" sz="2400" dirty="0"/>
              <a:t>Displayed units on Serial Monitor are from 0 to 1023 units. Why?</a:t>
            </a:r>
          </a:p>
          <a:p>
            <a:r>
              <a:rPr lang="en-US" sz="2400" dirty="0"/>
              <a:t>Can you calculate the scale factor (i.e. units / volt)?</a:t>
            </a:r>
            <a:endParaRPr lang="en-SG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2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0834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>
                <a:latin typeface="Garamond" pitchFamily="18" charset="0"/>
              </a:rPr>
              <a:t>Circuit 1</a:t>
            </a:r>
            <a:endParaRPr lang="en-US" altLang="en-US">
              <a:latin typeface="Garamond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22D86B80-E779-492D-83E2-9C18CF35D923}" type="slidenum">
              <a:rPr lang="en-US" altLang="en-US">
                <a:latin typeface="Garamond" pitchFamily="18" charset="0"/>
              </a:rPr>
              <a:pPr eaLnBrk="1" hangingPunct="1"/>
              <a:t>2</a:t>
            </a:fld>
            <a:endParaRPr lang="en-US" altLang="en-US">
              <a:latin typeface="Garamond" pitchFamily="18" charset="0"/>
            </a:endParaRPr>
          </a:p>
        </p:txBody>
      </p:sp>
      <p:sp>
        <p:nvSpPr>
          <p:cNvPr id="61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Lab Assessments</a:t>
            </a:r>
          </a:p>
        </p:txBody>
      </p:sp>
      <p:sp>
        <p:nvSpPr>
          <p:cNvPr id="615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600" dirty="0"/>
              <a:t>Assessment 1</a:t>
            </a:r>
          </a:p>
          <a:p>
            <a:pPr lvl="1" eaLnBrk="1" hangingPunct="1"/>
            <a:r>
              <a:rPr lang="en-US" sz="2200" dirty="0"/>
              <a:t>30% of Final Grade</a:t>
            </a:r>
          </a:p>
          <a:p>
            <a:pPr lvl="1" eaLnBrk="1" hangingPunct="1"/>
            <a:r>
              <a:rPr lang="en-US" sz="2200" dirty="0"/>
              <a:t>To accomplish several mechatronics tasks in a given application in a 2 h lab session</a:t>
            </a:r>
          </a:p>
          <a:p>
            <a:pPr lvl="1" eaLnBrk="1" hangingPunct="1"/>
            <a:r>
              <a:rPr lang="en-US" sz="2200" dirty="0"/>
              <a:t>Based on Circuit 1 – 5 </a:t>
            </a:r>
          </a:p>
          <a:p>
            <a:pPr eaLnBrk="1" hangingPunct="1"/>
            <a:r>
              <a:rPr lang="en-US" sz="2600" dirty="0"/>
              <a:t>Assessment 2</a:t>
            </a:r>
          </a:p>
          <a:p>
            <a:pPr lvl="1" eaLnBrk="1" hangingPunct="1"/>
            <a:r>
              <a:rPr lang="en-US" sz="2200" dirty="0"/>
              <a:t>50% of Final Grade</a:t>
            </a:r>
          </a:p>
          <a:p>
            <a:pPr lvl="1" eaLnBrk="1" hangingPunct="1"/>
            <a:r>
              <a:rPr lang="en-US" sz="2200" dirty="0"/>
              <a:t>4-week long project which leads to a Project Judging session in Week 14</a:t>
            </a:r>
          </a:p>
          <a:p>
            <a:pPr lvl="1" eaLnBrk="1" hangingPunct="1"/>
            <a:r>
              <a:rPr lang="en-US" sz="2200" dirty="0"/>
              <a:t>More details later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Analog-Digital Conversion Example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475" y="1600200"/>
            <a:ext cx="8410575" cy="4530725"/>
          </a:xfrm>
        </p:spPr>
        <p:txBody>
          <a:bodyPr/>
          <a:lstStyle/>
          <a:p>
            <a:pPr eaLnBrk="1" hangingPunct="1"/>
            <a:r>
              <a:rPr lang="en-US" sz="2600" dirty="0"/>
              <a:t>Resolution = (V</a:t>
            </a:r>
            <a:r>
              <a:rPr lang="en-US" sz="2600" baseline="-25000" dirty="0"/>
              <a:t>REFH</a:t>
            </a:r>
            <a:r>
              <a:rPr lang="en-US" sz="2600" dirty="0"/>
              <a:t> – V</a:t>
            </a:r>
            <a:r>
              <a:rPr lang="en-US" sz="2600" baseline="-25000" dirty="0"/>
              <a:t>REFL</a:t>
            </a:r>
            <a:r>
              <a:rPr lang="en-US" sz="2600" dirty="0"/>
              <a:t>)/(2</a:t>
            </a:r>
            <a:r>
              <a:rPr lang="en-US" sz="2600" baseline="30000" dirty="0"/>
              <a:t>n</a:t>
            </a:r>
            <a:r>
              <a:rPr lang="en-US" sz="2600" dirty="0"/>
              <a:t> – 1)</a:t>
            </a:r>
          </a:p>
          <a:p>
            <a:pPr eaLnBrk="1" hangingPunct="1">
              <a:buNone/>
            </a:pPr>
            <a:r>
              <a:rPr lang="en-US" sz="2600" dirty="0"/>
              <a:t>	n = no. of bit, 2</a:t>
            </a:r>
            <a:r>
              <a:rPr lang="en-US" sz="2600" baseline="30000" dirty="0"/>
              <a:t>n</a:t>
            </a:r>
            <a:r>
              <a:rPr lang="en-US" sz="2600" dirty="0"/>
              <a:t>-1 = no. of steps</a:t>
            </a:r>
          </a:p>
          <a:p>
            <a:pPr eaLnBrk="1" hangingPunct="1"/>
            <a:r>
              <a:rPr lang="en-US" sz="2600" dirty="0"/>
              <a:t>Example: V</a:t>
            </a:r>
            <a:r>
              <a:rPr lang="en-US" sz="2600" baseline="-25000" dirty="0"/>
              <a:t>REFH </a:t>
            </a:r>
            <a:r>
              <a:rPr lang="en-US" sz="2600" dirty="0"/>
              <a:t>= 5V, V</a:t>
            </a:r>
            <a:r>
              <a:rPr lang="en-US" sz="2600" baseline="-25000" dirty="0"/>
              <a:t>REFL</a:t>
            </a:r>
            <a:r>
              <a:rPr lang="en-US" sz="2600" dirty="0"/>
              <a:t>= 0V, input voltage = 3.0V  </a:t>
            </a:r>
          </a:p>
          <a:p>
            <a:pPr lvl="1" eaLnBrk="1" hangingPunct="1"/>
            <a:r>
              <a:rPr lang="en-US" sz="2200" dirty="0"/>
              <a:t>Resolution = 5/(2</a:t>
            </a:r>
            <a:r>
              <a:rPr lang="en-US" sz="2200" baseline="30000" dirty="0"/>
              <a:t>10</a:t>
            </a:r>
            <a:r>
              <a:rPr lang="en-US" sz="2200" dirty="0"/>
              <a:t> – 1) = 5/1023 = 4.89mV</a:t>
            </a:r>
          </a:p>
          <a:p>
            <a:pPr lvl="1" eaLnBrk="1" hangingPunct="1"/>
            <a:r>
              <a:rPr lang="en-US" sz="2200" dirty="0"/>
              <a:t>Result of A/D conversion = 3.0V/4.89mV </a:t>
            </a:r>
            <a:r>
              <a:rPr lang="en-US" sz="2200" dirty="0">
                <a:sym typeface="Symbol" pitchFamily="18" charset="2"/>
              </a:rPr>
              <a:t> 614</a:t>
            </a:r>
            <a:r>
              <a:rPr lang="en-US" sz="2200" baseline="-25000" dirty="0">
                <a:sym typeface="Symbol" pitchFamily="18" charset="2"/>
              </a:rPr>
              <a:t>10 </a:t>
            </a:r>
          </a:p>
          <a:p>
            <a:pPr marL="344487" lvl="1" indent="0" eaLnBrk="1" hangingPunct="1">
              <a:buNone/>
            </a:pPr>
            <a:r>
              <a:rPr lang="en-US" sz="2200" baseline="-25000" dirty="0">
                <a:sym typeface="Symbol" pitchFamily="18" charset="2"/>
              </a:rPr>
              <a:t>						</a:t>
            </a:r>
            <a:r>
              <a:rPr lang="en-US" sz="2200" dirty="0">
                <a:sym typeface="Symbol" pitchFamily="18" charset="2"/>
              </a:rPr>
              <a:t>= 10 0110 0110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2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MA2012 </a:t>
            </a:r>
            <a:r>
              <a:rPr lang="en-SG" altLang="en-US" dirty="0"/>
              <a:t>Introduction to Mechatronics Systems Design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94329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932" y="1294449"/>
            <a:ext cx="3934876" cy="484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Sensor (Analog)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972050" cy="4530725"/>
          </a:xfrm>
        </p:spPr>
        <p:txBody>
          <a:bodyPr/>
          <a:lstStyle/>
          <a:p>
            <a:r>
              <a:rPr lang="en-US" sz="2800" dirty="0"/>
              <a:t>See datasheet</a:t>
            </a:r>
          </a:p>
          <a:p>
            <a:r>
              <a:rPr lang="en-US" sz="2800" dirty="0"/>
              <a:t>Try </a:t>
            </a:r>
            <a:r>
              <a:rPr lang="en-US" sz="2800" dirty="0" err="1"/>
              <a:t>analog_input.ino</a:t>
            </a:r>
            <a:endParaRPr lang="en-US" sz="2800" dirty="0"/>
          </a:p>
          <a:p>
            <a:pPr lvl="1"/>
            <a:r>
              <a:rPr lang="en-US" sz="2400" dirty="0"/>
              <a:t>A reminder to make appropriate changes to the pin number</a:t>
            </a:r>
          </a:p>
          <a:p>
            <a:r>
              <a:rPr lang="en-US" sz="2800" dirty="0"/>
              <a:t>See displayed units on Serial Monitor</a:t>
            </a:r>
          </a:p>
          <a:p>
            <a:r>
              <a:rPr lang="en-US" sz="2800" dirty="0"/>
              <a:t>Compare the sensor outputs at 5cm &amp; 20 cm</a:t>
            </a:r>
            <a:endParaRPr lang="en-SG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2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21</a:t>
            </a:fld>
            <a:endParaRPr lang="en-US" altLang="en-US"/>
          </a:p>
        </p:txBody>
      </p:sp>
      <p:pic>
        <p:nvPicPr>
          <p:cNvPr id="5126" name="Picture 6" descr="http://www.trossenrobotics.com/resize/shared/images/PImages/S-10-GP2D12.jpg?bw=300&amp;bh=30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5" t="23200" r="9045" b="27600"/>
          <a:stretch/>
        </p:blipFill>
        <p:spPr bwMode="auto">
          <a:xfrm>
            <a:off x="6823710" y="285750"/>
            <a:ext cx="1931670" cy="1147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68476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1-1: Cutting Machine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2075"/>
            <a:ext cx="8229600" cy="4530725"/>
          </a:xfrm>
        </p:spPr>
        <p:txBody>
          <a:bodyPr/>
          <a:lstStyle/>
          <a:p>
            <a:r>
              <a:rPr lang="en-US" sz="2400" dirty="0"/>
              <a:t>Write a program to perform the following tasks:</a:t>
            </a:r>
          </a:p>
          <a:p>
            <a:pPr lvl="1"/>
            <a:r>
              <a:rPr lang="en-US" sz="2000" dirty="0"/>
              <a:t>The toggle switch(red) is the ON/OFF master switch of a cutting machine. </a:t>
            </a:r>
          </a:p>
          <a:p>
            <a:pPr lvl="2"/>
            <a:r>
              <a:rPr lang="en-US" sz="1800" dirty="0"/>
              <a:t>When the master switch is ON/OFF, on-board LED (Pin 13) is ON/OFF</a:t>
            </a:r>
          </a:p>
          <a:p>
            <a:pPr lvl="2"/>
            <a:r>
              <a:rPr lang="en-US" sz="1800" dirty="0"/>
              <a:t>Nothing will happen if the master switch is OFF</a:t>
            </a:r>
          </a:p>
          <a:p>
            <a:pPr lvl="1"/>
            <a:r>
              <a:rPr lang="en-US" sz="2000" dirty="0"/>
              <a:t>The limit switch is a safety door sensor</a:t>
            </a:r>
          </a:p>
          <a:p>
            <a:pPr lvl="2"/>
            <a:r>
              <a:rPr lang="en-US" sz="1800" dirty="0"/>
              <a:t>Depressed = door closed; Opened = door opened </a:t>
            </a:r>
          </a:p>
          <a:p>
            <a:pPr lvl="1"/>
            <a:r>
              <a:rPr lang="en-US" sz="2000" dirty="0"/>
              <a:t>When the safety door is closed and the Pushbutton is depressed once, the cutter (Solenoid) will go through 10 cycles of actuation and de-actuation.  </a:t>
            </a:r>
          </a:p>
          <a:p>
            <a:pPr lvl="1"/>
            <a:r>
              <a:rPr lang="en-US" sz="2000" dirty="0"/>
              <a:t>If the safety door is opened when the cutter is in action, the piezo buzzer will sound off thrice  and the cutter is de-actuated immediately.</a:t>
            </a:r>
          </a:p>
          <a:p>
            <a:pPr lvl="1"/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56438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1-2: Reverse Parking Sensor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2075"/>
            <a:ext cx="8229600" cy="4530725"/>
          </a:xfrm>
        </p:spPr>
        <p:txBody>
          <a:bodyPr/>
          <a:lstStyle/>
          <a:p>
            <a:r>
              <a:rPr lang="en-US" sz="2400" dirty="0"/>
              <a:t>Write a program to perform the following tasks:</a:t>
            </a:r>
          </a:p>
          <a:p>
            <a:pPr marL="801687" lvl="1" indent="-457200">
              <a:buFont typeface="+mj-lt"/>
              <a:buAutoNum type="arabicPeriod"/>
            </a:pPr>
            <a:r>
              <a:rPr lang="en-US" sz="2400" dirty="0"/>
              <a:t>Use the Ultrasonic sensor to sense the distance, </a:t>
            </a:r>
            <a:r>
              <a:rPr lang="en-US" sz="2400" i="1" dirty="0"/>
              <a:t>D</a:t>
            </a:r>
            <a:r>
              <a:rPr lang="en-US" sz="2400" dirty="0"/>
              <a:t> of a car’s rear bumper from an obstacle</a:t>
            </a:r>
          </a:p>
          <a:p>
            <a:pPr lvl="2"/>
            <a:r>
              <a:rPr lang="en-US" sz="1800" dirty="0"/>
              <a:t>The sensor is turned on when the Slotted </a:t>
            </a:r>
            <a:r>
              <a:rPr lang="en-US" sz="1800" dirty="0" err="1"/>
              <a:t>Opto</a:t>
            </a:r>
            <a:r>
              <a:rPr lang="en-US" sz="1800" dirty="0"/>
              <a:t> Switch is blocked.</a:t>
            </a:r>
          </a:p>
          <a:p>
            <a:pPr lvl="2"/>
            <a:r>
              <a:rPr lang="en-US" sz="1800" dirty="0"/>
              <a:t>Once the sensor is turned on, </a:t>
            </a:r>
          </a:p>
          <a:p>
            <a:pPr lvl="3"/>
            <a:r>
              <a:rPr lang="en-US" sz="1600" dirty="0"/>
              <a:t>Sound the buzzer  </a:t>
            </a:r>
          </a:p>
          <a:p>
            <a:pPr lvl="4"/>
            <a:r>
              <a:rPr lang="en-US" sz="1600" dirty="0"/>
              <a:t>At 1 Hz if D &gt; 40 cm</a:t>
            </a:r>
          </a:p>
          <a:p>
            <a:pPr lvl="4"/>
            <a:r>
              <a:rPr lang="en-US" sz="1600" dirty="0"/>
              <a:t>At 2 Hz if 20 cm &lt; D ≤ 40 cm</a:t>
            </a:r>
          </a:p>
          <a:p>
            <a:pPr lvl="4"/>
            <a:r>
              <a:rPr lang="en-US" sz="1600" dirty="0"/>
              <a:t>Continuously if D ≤ 20 cm</a:t>
            </a:r>
          </a:p>
          <a:p>
            <a:pPr marL="801687" lvl="1" indent="-457200">
              <a:buFont typeface="+mj-lt"/>
              <a:buAutoNum type="arabicPeriod"/>
            </a:pPr>
            <a:r>
              <a:rPr lang="en-US" sz="2400" dirty="0"/>
              <a:t>Repeat Part 1 with the Analog Distance Sensor</a:t>
            </a:r>
          </a:p>
          <a:p>
            <a:pPr lvl="3"/>
            <a:endParaRPr lang="en-US" sz="1400" dirty="0"/>
          </a:p>
          <a:p>
            <a:pPr marL="1023937" lvl="3" indent="0">
              <a:buNone/>
            </a:pPr>
            <a:endParaRPr lang="en-US" sz="1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7701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1-3: Light Dimmer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2075"/>
            <a:ext cx="8229600" cy="4530725"/>
          </a:xfrm>
        </p:spPr>
        <p:txBody>
          <a:bodyPr/>
          <a:lstStyle/>
          <a:p>
            <a:r>
              <a:rPr lang="en-US" sz="2400" dirty="0"/>
              <a:t>Write a program to perform the following tasks:</a:t>
            </a:r>
          </a:p>
          <a:p>
            <a:pPr lvl="1"/>
            <a:r>
              <a:rPr lang="en-US" sz="2400" dirty="0"/>
              <a:t>Use the potentiometer as a rotary light dimmer switch</a:t>
            </a:r>
          </a:p>
          <a:p>
            <a:pPr lvl="2"/>
            <a:r>
              <a:rPr lang="en-US" sz="1800" dirty="0"/>
              <a:t>Continuous Mode</a:t>
            </a:r>
          </a:p>
          <a:p>
            <a:pPr lvl="3"/>
            <a:r>
              <a:rPr lang="en-US" sz="1600" dirty="0"/>
              <a:t>Light up an array of 3 LEDs with brightness level corresponds to the output voltage of the potentiometer, i.e. 0V </a:t>
            </a:r>
            <a:r>
              <a:rPr lang="en-US" sz="1600" dirty="0">
                <a:sym typeface="Symbol" panose="05050102010706020507" pitchFamily="18" charset="2"/>
              </a:rPr>
              <a:t> OFF; 2.5V  50% brightness &amp; 5V  Max brightness</a:t>
            </a:r>
            <a:endParaRPr lang="en-US" sz="1600" dirty="0"/>
          </a:p>
          <a:p>
            <a:pPr lvl="2"/>
            <a:r>
              <a:rPr lang="en-US" sz="1800" dirty="0"/>
              <a:t>Discrete Mode</a:t>
            </a:r>
          </a:p>
          <a:p>
            <a:pPr lvl="3"/>
            <a:r>
              <a:rPr lang="en-US" sz="1600" dirty="0"/>
              <a:t>Divide the output voltage of the potentiometer into 4 discrete levels</a:t>
            </a:r>
          </a:p>
          <a:p>
            <a:pPr lvl="4"/>
            <a:r>
              <a:rPr lang="en-US" sz="1600" dirty="0"/>
              <a:t>Level 1: </a:t>
            </a:r>
            <a:r>
              <a:rPr lang="en-US" sz="1600" dirty="0" err="1"/>
              <a:t>Vout</a:t>
            </a:r>
            <a:r>
              <a:rPr lang="en-US" sz="1600" dirty="0"/>
              <a:t> &lt; 1.25 V </a:t>
            </a:r>
            <a:r>
              <a:rPr lang="en-US" sz="1600" dirty="0">
                <a:sym typeface="Wingdings" panose="05000000000000000000" pitchFamily="2" charset="2"/>
              </a:rPr>
              <a:t> Turn off all LEDs</a:t>
            </a:r>
            <a:endParaRPr lang="en-US" sz="1600" dirty="0"/>
          </a:p>
          <a:p>
            <a:pPr lvl="4"/>
            <a:r>
              <a:rPr lang="en-US" sz="1600" dirty="0"/>
              <a:t>Level 2: 1.25 V ≤ </a:t>
            </a:r>
            <a:r>
              <a:rPr lang="en-US" sz="1600" dirty="0" err="1"/>
              <a:t>Vout</a:t>
            </a:r>
            <a:r>
              <a:rPr lang="en-US" sz="1600" dirty="0"/>
              <a:t> &lt; 2.5 V </a:t>
            </a:r>
            <a:r>
              <a:rPr lang="en-US" sz="1600" dirty="0">
                <a:sym typeface="Wingdings" panose="05000000000000000000" pitchFamily="2" charset="2"/>
              </a:rPr>
              <a:t> Turn on 1 LED</a:t>
            </a:r>
            <a:endParaRPr lang="en-US" sz="1600" dirty="0"/>
          </a:p>
          <a:p>
            <a:pPr lvl="4"/>
            <a:r>
              <a:rPr lang="en-US" sz="1600" dirty="0"/>
              <a:t>Level 3: 2.5 V ≤ </a:t>
            </a:r>
            <a:r>
              <a:rPr lang="en-US" sz="1600" dirty="0" err="1"/>
              <a:t>Vout</a:t>
            </a:r>
            <a:r>
              <a:rPr lang="en-US" sz="1600" dirty="0"/>
              <a:t> &lt; 3.75 V </a:t>
            </a:r>
            <a:r>
              <a:rPr lang="en-US" sz="1600" dirty="0">
                <a:sym typeface="Wingdings" panose="05000000000000000000" pitchFamily="2" charset="2"/>
              </a:rPr>
              <a:t> Turn on 2 LEDs</a:t>
            </a:r>
            <a:endParaRPr lang="en-US" sz="1600" dirty="0"/>
          </a:p>
          <a:p>
            <a:pPr lvl="4"/>
            <a:r>
              <a:rPr lang="en-US" sz="1600" dirty="0"/>
              <a:t>Level 4: </a:t>
            </a:r>
            <a:r>
              <a:rPr lang="en-US" sz="1600" dirty="0" err="1"/>
              <a:t>Vout</a:t>
            </a:r>
            <a:r>
              <a:rPr lang="en-US" sz="1600" dirty="0"/>
              <a:t> ≥ 3.75 V </a:t>
            </a:r>
            <a:r>
              <a:rPr lang="en-US" sz="1600" dirty="0">
                <a:sym typeface="Wingdings" panose="05000000000000000000" pitchFamily="2" charset="2"/>
              </a:rPr>
              <a:t> Turn on 3 LEDs</a:t>
            </a:r>
            <a:endParaRPr lang="en-US" sz="1600" dirty="0"/>
          </a:p>
          <a:p>
            <a:pPr lvl="4"/>
            <a:endParaRPr lang="en-US" sz="1400" dirty="0"/>
          </a:p>
          <a:p>
            <a:pPr lvl="3"/>
            <a:endParaRPr lang="en-US" sz="1400" dirty="0"/>
          </a:p>
          <a:p>
            <a:pPr marL="1023937" lvl="3" indent="0">
              <a:buNone/>
            </a:pPr>
            <a:endParaRPr lang="en-US" sz="1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0481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298EAF89-E255-4BD1-8150-D886FAE728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28"/>
          <a:stretch/>
        </p:blipFill>
        <p:spPr>
          <a:xfrm>
            <a:off x="965937" y="766619"/>
            <a:ext cx="7516132" cy="53510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1A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D6EF2-F9F7-4F1E-92D2-7131F7420C4A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2114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Completed Circuit 1A</a:t>
            </a:r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B61642-5344-44B1-9AE6-0FE9476AA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03" r="21303"/>
          <a:stretch/>
        </p:blipFill>
        <p:spPr>
          <a:xfrm rot="5400000">
            <a:off x="2161559" y="295638"/>
            <a:ext cx="5029659" cy="657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437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122" name="Picture 2" descr="C:\Users\wtang\Pictures\2015-08-19\20150819_16335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4" r="12588"/>
          <a:stretch/>
        </p:blipFill>
        <p:spPr bwMode="auto">
          <a:xfrm>
            <a:off x="1992573" y="1698859"/>
            <a:ext cx="5268036" cy="3794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949144" y="2270595"/>
            <a:ext cx="1072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Toggle Switch</a:t>
            </a:r>
            <a:endParaRPr lang="en-SG" dirty="0"/>
          </a:p>
        </p:txBody>
      </p:sp>
      <p:sp>
        <p:nvSpPr>
          <p:cNvPr id="8" name="TextBox 7"/>
          <p:cNvSpPr txBox="1"/>
          <p:nvPr/>
        </p:nvSpPr>
        <p:spPr>
          <a:xfrm>
            <a:off x="5943992" y="2422994"/>
            <a:ext cx="1072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Limit Switch</a:t>
            </a:r>
            <a:endParaRPr lang="en-SG" dirty="0"/>
          </a:p>
        </p:txBody>
      </p:sp>
      <p:sp>
        <p:nvSpPr>
          <p:cNvPr id="9" name="TextBox 8"/>
          <p:cNvSpPr txBox="1"/>
          <p:nvPr/>
        </p:nvSpPr>
        <p:spPr>
          <a:xfrm>
            <a:off x="1992573" y="2475315"/>
            <a:ext cx="1460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Pushbutton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062267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6146" name="Picture 2" descr="C:\Users\wtang\Pictures\2015-08-19\20150819_163806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8" r="5685"/>
          <a:stretch/>
        </p:blipFill>
        <p:spPr bwMode="auto">
          <a:xfrm>
            <a:off x="1543050" y="1659881"/>
            <a:ext cx="6029325" cy="4289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543050" y="2481228"/>
            <a:ext cx="1882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Piezo buzzer</a:t>
            </a:r>
            <a:endParaRPr lang="en-SG" dirty="0"/>
          </a:p>
        </p:txBody>
      </p:sp>
      <p:sp>
        <p:nvSpPr>
          <p:cNvPr id="8" name="TextBox 7"/>
          <p:cNvSpPr txBox="1"/>
          <p:nvPr/>
        </p:nvSpPr>
        <p:spPr>
          <a:xfrm>
            <a:off x="4940489" y="2105983"/>
            <a:ext cx="14603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 Emitting Diode (LED)</a:t>
            </a:r>
            <a:endParaRPr lang="en-SG" dirty="0"/>
          </a:p>
        </p:txBody>
      </p:sp>
      <p:sp>
        <p:nvSpPr>
          <p:cNvPr id="9" name="TextBox 8"/>
          <p:cNvSpPr txBox="1"/>
          <p:nvPr/>
        </p:nvSpPr>
        <p:spPr>
          <a:xfrm>
            <a:off x="4831307" y="4495183"/>
            <a:ext cx="1460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Solenoid</a:t>
            </a:r>
            <a:endParaRPr lang="en-SG" dirty="0"/>
          </a:p>
        </p:txBody>
      </p:sp>
      <p:sp>
        <p:nvSpPr>
          <p:cNvPr id="10" name="TextBox 9"/>
          <p:cNvSpPr txBox="1"/>
          <p:nvPr/>
        </p:nvSpPr>
        <p:spPr>
          <a:xfrm>
            <a:off x="5404513" y="3435266"/>
            <a:ext cx="1460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Transistor</a:t>
            </a:r>
          </a:p>
          <a:p>
            <a:pPr algn="r"/>
            <a:r>
              <a:rPr lang="en-US" dirty="0"/>
              <a:t>BUZ11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951705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7</a:t>
            </a:fld>
            <a:endParaRPr lang="en-US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FB9AAC9-AC0A-4480-9B63-017266EEFB93}"/>
              </a:ext>
            </a:extLst>
          </p:cNvPr>
          <p:cNvGrpSpPr/>
          <p:nvPr/>
        </p:nvGrpSpPr>
        <p:grpSpPr>
          <a:xfrm>
            <a:off x="1377665" y="1303883"/>
            <a:ext cx="5888374" cy="4624968"/>
            <a:chOff x="807394" y="1244890"/>
            <a:chExt cx="5888374" cy="4624968"/>
          </a:xfrm>
        </p:grpSpPr>
        <p:pic>
          <p:nvPicPr>
            <p:cNvPr id="7170" name="Picture 2" descr="C:\Users\wtang\Pictures\2015-08-19\20150819_163634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83" r="33589" b="30003"/>
            <a:stretch/>
          </p:blipFill>
          <p:spPr bwMode="auto">
            <a:xfrm>
              <a:off x="807394" y="1244890"/>
              <a:ext cx="5888374" cy="46249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4854490" y="2015383"/>
              <a:ext cx="18412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Diode IN4001</a:t>
              </a:r>
              <a:endParaRPr lang="en-SG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524000" y="1606752"/>
              <a:ext cx="1324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Resistors</a:t>
              </a:r>
              <a:endParaRPr lang="en-SG" dirty="0"/>
            </a:p>
          </p:txBody>
        </p:sp>
      </p:grpSp>
    </p:spTree>
    <p:extLst>
      <p:ext uri="{BB962C8B-B14F-4D97-AF65-F5344CB8AC3E}">
        <p14:creationId xmlns:p14="http://schemas.microsoft.com/office/powerpoint/2010/main" val="1723100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Resistor </a:t>
            </a:r>
            <a:r>
              <a:rPr lang="en-US" dirty="0" err="1"/>
              <a:t>Colour</a:t>
            </a:r>
            <a:r>
              <a:rPr lang="en-US" dirty="0"/>
              <a:t> Code</a:t>
            </a:r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14338" name="Picture 2" descr="Resistor Color Code,Resistor Colour Code,Resistor Color Cod-">
            <a:hlinkClick r:id="rId2" tooltip="Resistor Color Code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837" y="1340069"/>
            <a:ext cx="46386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24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Breadboard</a:t>
            </a:r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Circuit 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SG" altLang="en-US"/>
              <a:t>MA2012 Introduction to Mechatronics Systems Design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1137F-E142-43C9-9068-2BF590F440A8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8194" name="Picture 2" descr="http://learn.explorelabs.com/wp-content/uploads/2012/07/0-empty-bread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22" y="2097403"/>
            <a:ext cx="8006278" cy="2642336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2664371" y="1439182"/>
            <a:ext cx="125335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11012" y="1254516"/>
            <a:ext cx="157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Connected</a:t>
            </a:r>
            <a:endParaRPr lang="en-SG" dirty="0"/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1279464" y="2300947"/>
            <a:ext cx="3403372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cxnSpLocks/>
          </p:cNvCxnSpPr>
          <p:nvPr/>
        </p:nvCxnSpPr>
        <p:spPr>
          <a:xfrm>
            <a:off x="1279464" y="2427073"/>
            <a:ext cx="3403372" cy="0"/>
          </a:xfrm>
          <a:prstGeom prst="line">
            <a:avLst/>
          </a:prstGeom>
          <a:ln w="19050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917730" y="2751082"/>
            <a:ext cx="0" cy="5383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917730" y="3574473"/>
            <a:ext cx="0" cy="5193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E5D13D2-9B0C-46E9-95F7-0FB67034D483}"/>
              </a:ext>
            </a:extLst>
          </p:cNvPr>
          <p:cNvCxnSpPr>
            <a:cxnSpLocks/>
          </p:cNvCxnSpPr>
          <p:nvPr/>
        </p:nvCxnSpPr>
        <p:spPr>
          <a:xfrm>
            <a:off x="4968732" y="2300947"/>
            <a:ext cx="3403372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0A173B-A62F-4B6B-8F05-390EC371F9D5}"/>
              </a:ext>
            </a:extLst>
          </p:cNvPr>
          <p:cNvCxnSpPr>
            <a:cxnSpLocks/>
          </p:cNvCxnSpPr>
          <p:nvPr/>
        </p:nvCxnSpPr>
        <p:spPr>
          <a:xfrm>
            <a:off x="1264341" y="4559237"/>
            <a:ext cx="3403372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0E92382-89A4-4BDC-A6E3-CEF8FF64E929}"/>
              </a:ext>
            </a:extLst>
          </p:cNvPr>
          <p:cNvCxnSpPr>
            <a:cxnSpLocks/>
          </p:cNvCxnSpPr>
          <p:nvPr/>
        </p:nvCxnSpPr>
        <p:spPr>
          <a:xfrm>
            <a:off x="4968732" y="4559237"/>
            <a:ext cx="3403372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D6BADE-1394-4473-BBBE-D0138AD6965F}"/>
              </a:ext>
            </a:extLst>
          </p:cNvPr>
          <p:cNvCxnSpPr>
            <a:cxnSpLocks/>
          </p:cNvCxnSpPr>
          <p:nvPr/>
        </p:nvCxnSpPr>
        <p:spPr>
          <a:xfrm>
            <a:off x="4962845" y="2427073"/>
            <a:ext cx="3403372" cy="0"/>
          </a:xfrm>
          <a:prstGeom prst="line">
            <a:avLst/>
          </a:prstGeom>
          <a:ln w="19050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B16B734-ED6B-41C6-8810-FF0FD6F5ACA5}"/>
              </a:ext>
            </a:extLst>
          </p:cNvPr>
          <p:cNvCxnSpPr>
            <a:cxnSpLocks/>
          </p:cNvCxnSpPr>
          <p:nvPr/>
        </p:nvCxnSpPr>
        <p:spPr>
          <a:xfrm>
            <a:off x="1264341" y="4445219"/>
            <a:ext cx="3403372" cy="0"/>
          </a:xfrm>
          <a:prstGeom prst="line">
            <a:avLst/>
          </a:prstGeom>
          <a:ln w="19050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11AA793-3742-4B2D-BCC7-85B325D5BD4F}"/>
              </a:ext>
            </a:extLst>
          </p:cNvPr>
          <p:cNvCxnSpPr>
            <a:cxnSpLocks/>
          </p:cNvCxnSpPr>
          <p:nvPr/>
        </p:nvCxnSpPr>
        <p:spPr>
          <a:xfrm>
            <a:off x="4962845" y="4445219"/>
            <a:ext cx="3403372" cy="0"/>
          </a:xfrm>
          <a:prstGeom prst="line">
            <a:avLst/>
          </a:prstGeom>
          <a:ln w="19050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1777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8">
      <a:dk1>
        <a:srgbClr val="000000"/>
      </a:dk1>
      <a:lt1>
        <a:srgbClr val="FFFFFF"/>
      </a:lt1>
      <a:dk2>
        <a:srgbClr val="CC0000"/>
      </a:dk2>
      <a:lt2>
        <a:srgbClr val="666699"/>
      </a:lt2>
      <a:accent1>
        <a:srgbClr val="808080"/>
      </a:accent1>
      <a:accent2>
        <a:srgbClr val="999933"/>
      </a:accent2>
      <a:accent3>
        <a:srgbClr val="FFFFFF"/>
      </a:accent3>
      <a:accent4>
        <a:srgbClr val="000000"/>
      </a:accent4>
      <a:accent5>
        <a:srgbClr val="C0C0C0"/>
      </a:accent5>
      <a:accent6>
        <a:srgbClr val="8A8A2D"/>
      </a:accent6>
      <a:hlink>
        <a:srgbClr val="4C6D80"/>
      </a:hlink>
      <a:folHlink>
        <a:srgbClr val="B2B2B2"/>
      </a:folHlink>
    </a:clrScheme>
    <a:fontScheme name="Edge">
      <a:majorFont>
        <a:latin typeface="Garamond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61181</TotalTime>
  <Words>1074</Words>
  <Application>Microsoft Macintosh PowerPoint</Application>
  <PresentationFormat>On-screen Show (4:3)</PresentationFormat>
  <Paragraphs>196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Garamond</vt:lpstr>
      <vt:lpstr>Wingdings</vt:lpstr>
      <vt:lpstr>Edge</vt:lpstr>
      <vt:lpstr>MA2012 Introduction to Mechatronics Systems Design (Circuit 1)</vt:lpstr>
      <vt:lpstr>Lab Assessments</vt:lpstr>
      <vt:lpstr>Circuit 1A</vt:lpstr>
      <vt:lpstr>Completed Circuit 1A</vt:lpstr>
      <vt:lpstr>Components</vt:lpstr>
      <vt:lpstr>Components</vt:lpstr>
      <vt:lpstr>Components</vt:lpstr>
      <vt:lpstr>Resistor Colour Code</vt:lpstr>
      <vt:lpstr>Breadboard</vt:lpstr>
      <vt:lpstr>Arduino UNO MCU</vt:lpstr>
      <vt:lpstr>Arduino IDE  (Integrated Development Environment) </vt:lpstr>
      <vt:lpstr>Sample Programmes</vt:lpstr>
      <vt:lpstr>Circuit 1B</vt:lpstr>
      <vt:lpstr>Completed Circuit 1B</vt:lpstr>
      <vt:lpstr>Components</vt:lpstr>
      <vt:lpstr>Slotted Opto Switch</vt:lpstr>
      <vt:lpstr>Distance Sensor (Digital)  [Proximity Sensor]</vt:lpstr>
      <vt:lpstr>Ultrasonic Sensor</vt:lpstr>
      <vt:lpstr>Potentiometer</vt:lpstr>
      <vt:lpstr>Analog-Digital Conversion Example</vt:lpstr>
      <vt:lpstr>Distance Sensor (Analog)</vt:lpstr>
      <vt:lpstr>Exercise 1-1: Cutting Machine</vt:lpstr>
      <vt:lpstr>Exercise 1-2: Reverse Parking Sensor</vt:lpstr>
      <vt:lpstr>Exercise 1-3: Light Dimmer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M466 Mechanism Design Part II – Analytical Synthesis</dc:title>
  <dc:creator>Wei Tech Ang</dc:creator>
  <cp:lastModifiedBy>#LEI JIAYI#</cp:lastModifiedBy>
  <cp:revision>192</cp:revision>
  <dcterms:created xsi:type="dcterms:W3CDTF">2005-01-13T07:41:16Z</dcterms:created>
  <dcterms:modified xsi:type="dcterms:W3CDTF">2023-08-25T05:01:13Z</dcterms:modified>
</cp:coreProperties>
</file>

<file path=docProps/thumbnail.jpeg>
</file>